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0" r:id="rId11"/>
    <p:sldId id="266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0DABD-6CBE-4260-8933-F89ECDE24B00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AFE397DD-1A11-4282-A25E-883B81249FC5}">
      <dgm:prSet phldrT="[Texto]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r>
            <a:rPr lang="es-MX" b="0" i="0" dirty="0"/>
            <a:t>Medir experimentalmente el comportamiento del sistema híbrido biorrealimentado con señales EMG, por medio de diferentes experimentos y variables controladas.</a:t>
          </a:r>
          <a:endParaRPr lang="es-CO" dirty="0"/>
        </a:p>
      </dgm:t>
    </dgm:pt>
    <dgm:pt modelId="{97E27B81-4288-4668-9497-30033BB4ADAB}" type="parTrans" cxnId="{4A6D8699-66D1-4DA0-BA90-FB8DE1E822EF}">
      <dgm:prSet/>
      <dgm:spPr/>
      <dgm:t>
        <a:bodyPr/>
        <a:lstStyle/>
        <a:p>
          <a:endParaRPr lang="es-CO"/>
        </a:p>
      </dgm:t>
    </dgm:pt>
    <dgm:pt modelId="{D66982A0-FB41-466A-AEE8-BD96C467E110}" type="sibTrans" cxnId="{4A6D8699-66D1-4DA0-BA90-FB8DE1E822EF}">
      <dgm:prSet/>
      <dgm:spPr/>
      <dgm:t>
        <a:bodyPr/>
        <a:lstStyle/>
        <a:p>
          <a:endParaRPr lang="es-CO"/>
        </a:p>
      </dgm:t>
    </dgm:pt>
    <dgm:pt modelId="{63C7FDD6-7D40-4C99-A1C7-051ABC75A217}">
      <dgm:prSet phldrT="[Texto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s-MX" dirty="0"/>
            <a:t>Implementar el montaje propuesto por el director para conocer y manejar el control del enfoque de una cámara por medio de señales EMG y poder repetir así dichos experimentos.</a:t>
          </a:r>
          <a:endParaRPr lang="es-CO" dirty="0"/>
        </a:p>
      </dgm:t>
    </dgm:pt>
    <dgm:pt modelId="{27860F88-B864-4017-A2F4-D6FCC896A70A}" type="parTrans" cxnId="{A08FCE1A-F810-4956-8329-B9A5AE53DB98}">
      <dgm:prSet/>
      <dgm:spPr/>
      <dgm:t>
        <a:bodyPr/>
        <a:lstStyle/>
        <a:p>
          <a:endParaRPr lang="es-CO"/>
        </a:p>
      </dgm:t>
    </dgm:pt>
    <dgm:pt modelId="{6082D8D8-90B6-4AB7-A453-C4449A1035F8}" type="sibTrans" cxnId="{A08FCE1A-F810-4956-8329-B9A5AE53DB98}">
      <dgm:prSet/>
      <dgm:spPr/>
      <dgm:t>
        <a:bodyPr/>
        <a:lstStyle/>
        <a:p>
          <a:endParaRPr lang="es-CO"/>
        </a:p>
      </dgm:t>
    </dgm:pt>
    <dgm:pt modelId="{086508C4-712D-4E4A-AD99-2701AC9F1F1F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MX" dirty="0"/>
            <a:t>Desarrollar y Evaluar mecanismos y estrategias de medición, guiándose por la literatura, que permitan conocer el comportamiento de alguna variable en particular.</a:t>
          </a:r>
          <a:endParaRPr lang="es-CO" dirty="0"/>
        </a:p>
      </dgm:t>
    </dgm:pt>
    <dgm:pt modelId="{61AA4355-6C9E-4474-AD92-714982842DD9}" type="parTrans" cxnId="{374B8EC4-7309-41BA-9106-75156AF0EC97}">
      <dgm:prSet/>
      <dgm:spPr/>
      <dgm:t>
        <a:bodyPr/>
        <a:lstStyle/>
        <a:p>
          <a:endParaRPr lang="es-CO"/>
        </a:p>
      </dgm:t>
    </dgm:pt>
    <dgm:pt modelId="{AE626296-3DA6-40C7-844E-366627CFF732}" type="sibTrans" cxnId="{374B8EC4-7309-41BA-9106-75156AF0EC97}">
      <dgm:prSet/>
      <dgm:spPr/>
      <dgm:t>
        <a:bodyPr/>
        <a:lstStyle/>
        <a:p>
          <a:endParaRPr lang="es-CO"/>
        </a:p>
      </dgm:t>
    </dgm:pt>
    <dgm:pt modelId="{C1AC2592-E4E2-4612-A3F9-8DEB7F6333EB}">
      <dgm:prSet phldrT="[Texto]"/>
      <dgm:spPr>
        <a:solidFill>
          <a:srgbClr val="FF0000"/>
        </a:solidFill>
      </dgm:spPr>
      <dgm:t>
        <a:bodyPr/>
        <a:lstStyle/>
        <a:p>
          <a:r>
            <a:rPr lang="es-MX" dirty="0"/>
            <a:t>Diseñar un experimento científico para buscar evidencias que permitan determinar si el sistema híbrido permite aliviar la fatiga muscular, en condiciones prolongadas de enfoque. </a:t>
          </a:r>
          <a:endParaRPr lang="es-CO" dirty="0"/>
        </a:p>
      </dgm:t>
    </dgm:pt>
    <dgm:pt modelId="{2D7EFBED-7DDB-4214-81B6-B1F110253AB0}" type="parTrans" cxnId="{16B66EEC-C012-46B1-9A91-F824E19FC246}">
      <dgm:prSet/>
      <dgm:spPr/>
      <dgm:t>
        <a:bodyPr/>
        <a:lstStyle/>
        <a:p>
          <a:endParaRPr lang="es-CO"/>
        </a:p>
      </dgm:t>
    </dgm:pt>
    <dgm:pt modelId="{D2AA8DB4-B440-4B33-8542-F28581720F7F}" type="sibTrans" cxnId="{16B66EEC-C012-46B1-9A91-F824E19FC246}">
      <dgm:prSet/>
      <dgm:spPr/>
      <dgm:t>
        <a:bodyPr/>
        <a:lstStyle/>
        <a:p>
          <a:endParaRPr lang="es-CO"/>
        </a:p>
      </dgm:t>
    </dgm:pt>
    <dgm:pt modelId="{C9064F01-AB9E-4C6E-BDED-A7DF04537E1A}" type="pres">
      <dgm:prSet presAssocID="{1550DABD-6CBE-4260-8933-F89ECDE24B00}" presName="composite" presStyleCnt="0">
        <dgm:presLayoutVars>
          <dgm:chMax val="1"/>
          <dgm:dir/>
          <dgm:resizeHandles val="exact"/>
        </dgm:presLayoutVars>
      </dgm:prSet>
      <dgm:spPr/>
    </dgm:pt>
    <dgm:pt modelId="{0343C2F5-F149-4E02-9012-4380F611B14D}" type="pres">
      <dgm:prSet presAssocID="{AFE397DD-1A11-4282-A25E-883B81249FC5}" presName="roof" presStyleLbl="dkBgShp" presStyleIdx="0" presStyleCnt="2"/>
      <dgm:spPr/>
    </dgm:pt>
    <dgm:pt modelId="{62C3859E-7573-46CA-AF16-7DE23E78CF53}" type="pres">
      <dgm:prSet presAssocID="{AFE397DD-1A11-4282-A25E-883B81249FC5}" presName="pillars" presStyleCnt="0"/>
      <dgm:spPr/>
    </dgm:pt>
    <dgm:pt modelId="{16D893E6-6A7E-444E-947E-FDF8CBF465A7}" type="pres">
      <dgm:prSet presAssocID="{AFE397DD-1A11-4282-A25E-883B81249FC5}" presName="pillar1" presStyleLbl="node1" presStyleIdx="0" presStyleCnt="3">
        <dgm:presLayoutVars>
          <dgm:bulletEnabled val="1"/>
        </dgm:presLayoutVars>
      </dgm:prSet>
      <dgm:spPr/>
    </dgm:pt>
    <dgm:pt modelId="{EF8C8841-7341-47CF-92E8-4C34A0B57D69}" type="pres">
      <dgm:prSet presAssocID="{086508C4-712D-4E4A-AD99-2701AC9F1F1F}" presName="pillarX" presStyleLbl="node1" presStyleIdx="1" presStyleCnt="3">
        <dgm:presLayoutVars>
          <dgm:bulletEnabled val="1"/>
        </dgm:presLayoutVars>
      </dgm:prSet>
      <dgm:spPr/>
    </dgm:pt>
    <dgm:pt modelId="{1D95ECF0-2CD4-48C9-BC35-435854FF586A}" type="pres">
      <dgm:prSet presAssocID="{C1AC2592-E4E2-4612-A3F9-8DEB7F6333EB}" presName="pillarX" presStyleLbl="node1" presStyleIdx="2" presStyleCnt="3">
        <dgm:presLayoutVars>
          <dgm:bulletEnabled val="1"/>
        </dgm:presLayoutVars>
      </dgm:prSet>
      <dgm:spPr/>
    </dgm:pt>
    <dgm:pt modelId="{DFDA01E6-70A7-46D0-95DF-D9A9D99B93FE}" type="pres">
      <dgm:prSet presAssocID="{AFE397DD-1A11-4282-A25E-883B81249FC5}" presName="base" presStyleLbl="dkBgShp" presStyleIdx="1" presStyleCnt="2"/>
      <dgm:spPr/>
    </dgm:pt>
  </dgm:ptLst>
  <dgm:cxnLst>
    <dgm:cxn modelId="{A08FCE1A-F810-4956-8329-B9A5AE53DB98}" srcId="{AFE397DD-1A11-4282-A25E-883B81249FC5}" destId="{63C7FDD6-7D40-4C99-A1C7-051ABC75A217}" srcOrd="0" destOrd="0" parTransId="{27860F88-B864-4017-A2F4-D6FCC896A70A}" sibTransId="{6082D8D8-90B6-4AB7-A453-C4449A1035F8}"/>
    <dgm:cxn modelId="{04919C1D-7A9C-41ED-8798-1113D8C2738C}" type="presOf" srcId="{63C7FDD6-7D40-4C99-A1C7-051ABC75A217}" destId="{16D893E6-6A7E-444E-947E-FDF8CBF465A7}" srcOrd="0" destOrd="0" presId="urn:microsoft.com/office/officeart/2005/8/layout/hList3"/>
    <dgm:cxn modelId="{242C3729-1227-4B8F-90ED-18D6A4BD6E1B}" type="presOf" srcId="{086508C4-712D-4E4A-AD99-2701AC9F1F1F}" destId="{EF8C8841-7341-47CF-92E8-4C34A0B57D69}" srcOrd="0" destOrd="0" presId="urn:microsoft.com/office/officeart/2005/8/layout/hList3"/>
    <dgm:cxn modelId="{76B5285E-4FAB-477E-9984-D3D5374BA88E}" type="presOf" srcId="{AFE397DD-1A11-4282-A25E-883B81249FC5}" destId="{0343C2F5-F149-4E02-9012-4380F611B14D}" srcOrd="0" destOrd="0" presId="urn:microsoft.com/office/officeart/2005/8/layout/hList3"/>
    <dgm:cxn modelId="{E1DAEC7A-5CA5-4328-B389-1F78A5413E17}" type="presOf" srcId="{1550DABD-6CBE-4260-8933-F89ECDE24B00}" destId="{C9064F01-AB9E-4C6E-BDED-A7DF04537E1A}" srcOrd="0" destOrd="0" presId="urn:microsoft.com/office/officeart/2005/8/layout/hList3"/>
    <dgm:cxn modelId="{F5A0FB81-BE9F-4A11-B533-A54317C30FA0}" type="presOf" srcId="{C1AC2592-E4E2-4612-A3F9-8DEB7F6333EB}" destId="{1D95ECF0-2CD4-48C9-BC35-435854FF586A}" srcOrd="0" destOrd="0" presId="urn:microsoft.com/office/officeart/2005/8/layout/hList3"/>
    <dgm:cxn modelId="{4A6D8699-66D1-4DA0-BA90-FB8DE1E822EF}" srcId="{1550DABD-6CBE-4260-8933-F89ECDE24B00}" destId="{AFE397DD-1A11-4282-A25E-883B81249FC5}" srcOrd="0" destOrd="0" parTransId="{97E27B81-4288-4668-9497-30033BB4ADAB}" sibTransId="{D66982A0-FB41-466A-AEE8-BD96C467E110}"/>
    <dgm:cxn modelId="{374B8EC4-7309-41BA-9106-75156AF0EC97}" srcId="{AFE397DD-1A11-4282-A25E-883B81249FC5}" destId="{086508C4-712D-4E4A-AD99-2701AC9F1F1F}" srcOrd="1" destOrd="0" parTransId="{61AA4355-6C9E-4474-AD92-714982842DD9}" sibTransId="{AE626296-3DA6-40C7-844E-366627CFF732}"/>
    <dgm:cxn modelId="{16B66EEC-C012-46B1-9A91-F824E19FC246}" srcId="{AFE397DD-1A11-4282-A25E-883B81249FC5}" destId="{C1AC2592-E4E2-4612-A3F9-8DEB7F6333EB}" srcOrd="2" destOrd="0" parTransId="{2D7EFBED-7DDB-4214-81B6-B1F110253AB0}" sibTransId="{D2AA8DB4-B440-4B33-8542-F28581720F7F}"/>
    <dgm:cxn modelId="{AACEA5BB-423A-4450-B02A-38D53B2C2653}" type="presParOf" srcId="{C9064F01-AB9E-4C6E-BDED-A7DF04537E1A}" destId="{0343C2F5-F149-4E02-9012-4380F611B14D}" srcOrd="0" destOrd="0" presId="urn:microsoft.com/office/officeart/2005/8/layout/hList3"/>
    <dgm:cxn modelId="{0915E0B7-A3FB-458C-87B2-3C717D437A9C}" type="presParOf" srcId="{C9064F01-AB9E-4C6E-BDED-A7DF04537E1A}" destId="{62C3859E-7573-46CA-AF16-7DE23E78CF53}" srcOrd="1" destOrd="0" presId="urn:microsoft.com/office/officeart/2005/8/layout/hList3"/>
    <dgm:cxn modelId="{74BE5340-3138-4333-8D76-8A428143B6B7}" type="presParOf" srcId="{62C3859E-7573-46CA-AF16-7DE23E78CF53}" destId="{16D893E6-6A7E-444E-947E-FDF8CBF465A7}" srcOrd="0" destOrd="0" presId="urn:microsoft.com/office/officeart/2005/8/layout/hList3"/>
    <dgm:cxn modelId="{3CC04B89-6ABA-497B-B57B-E121D77D72C7}" type="presParOf" srcId="{62C3859E-7573-46CA-AF16-7DE23E78CF53}" destId="{EF8C8841-7341-47CF-92E8-4C34A0B57D69}" srcOrd="1" destOrd="0" presId="urn:microsoft.com/office/officeart/2005/8/layout/hList3"/>
    <dgm:cxn modelId="{7F85505F-D01C-4FA8-98B3-C867A2D9D6C8}" type="presParOf" srcId="{62C3859E-7573-46CA-AF16-7DE23E78CF53}" destId="{1D95ECF0-2CD4-48C9-BC35-435854FF586A}" srcOrd="2" destOrd="0" presId="urn:microsoft.com/office/officeart/2005/8/layout/hList3"/>
    <dgm:cxn modelId="{E790798B-E487-45E7-BE54-E9D35A7BA007}" type="presParOf" srcId="{C9064F01-AB9E-4C6E-BDED-A7DF04537E1A}" destId="{DFDA01E6-70A7-46D0-95DF-D9A9D99B93FE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3C2F5-F149-4E02-9012-4380F611B14D}">
      <dsp:nvSpPr>
        <dsp:cNvPr id="0" name=""/>
        <dsp:cNvSpPr/>
      </dsp:nvSpPr>
      <dsp:spPr>
        <a:xfrm>
          <a:off x="0" y="0"/>
          <a:ext cx="10515600" cy="1305401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0" i="0" kern="1200" dirty="0"/>
            <a:t>Medir experimentalmente el comportamiento del sistema híbrido biorrealimentado con señales EMG, por medio de diferentes experimentos y variables controladas.</a:t>
          </a:r>
          <a:endParaRPr lang="es-CO" sz="2600" kern="1200" dirty="0"/>
        </a:p>
      </dsp:txBody>
      <dsp:txXfrm>
        <a:off x="0" y="0"/>
        <a:ext cx="10515600" cy="1305401"/>
      </dsp:txXfrm>
    </dsp:sp>
    <dsp:sp modelId="{16D893E6-6A7E-444E-947E-FDF8CBF465A7}">
      <dsp:nvSpPr>
        <dsp:cNvPr id="0" name=""/>
        <dsp:cNvSpPr/>
      </dsp:nvSpPr>
      <dsp:spPr>
        <a:xfrm>
          <a:off x="5134" y="1305401"/>
          <a:ext cx="3501776" cy="2741342"/>
        </a:xfrm>
        <a:prstGeom prst="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Implementar el montaje propuesto por el director para conocer y manejar el control del enfoque de una cámara por medio de señales EMG y poder repetir así dichos experimentos.</a:t>
          </a:r>
          <a:endParaRPr lang="es-CO" sz="2200" kern="1200" dirty="0"/>
        </a:p>
      </dsp:txBody>
      <dsp:txXfrm>
        <a:off x="5134" y="1305401"/>
        <a:ext cx="3501776" cy="2741342"/>
      </dsp:txXfrm>
    </dsp:sp>
    <dsp:sp modelId="{EF8C8841-7341-47CF-92E8-4C34A0B57D69}">
      <dsp:nvSpPr>
        <dsp:cNvPr id="0" name=""/>
        <dsp:cNvSpPr/>
      </dsp:nvSpPr>
      <dsp:spPr>
        <a:xfrm>
          <a:off x="3506911" y="1305401"/>
          <a:ext cx="3501776" cy="274134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Desarrollar y Evaluar mecanismos y estrategias de medición, guiándose por la literatura, que permitan conocer el comportamiento de alguna variable en particular.</a:t>
          </a:r>
          <a:endParaRPr lang="es-CO" sz="2200" kern="1200" dirty="0"/>
        </a:p>
      </dsp:txBody>
      <dsp:txXfrm>
        <a:off x="3506911" y="1305401"/>
        <a:ext cx="3501776" cy="2741342"/>
      </dsp:txXfrm>
    </dsp:sp>
    <dsp:sp modelId="{1D95ECF0-2CD4-48C9-BC35-435854FF586A}">
      <dsp:nvSpPr>
        <dsp:cNvPr id="0" name=""/>
        <dsp:cNvSpPr/>
      </dsp:nvSpPr>
      <dsp:spPr>
        <a:xfrm>
          <a:off x="7008688" y="1305401"/>
          <a:ext cx="3501776" cy="2741342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Diseñar un experimento científico para buscar evidencias que permitan determinar si el sistema híbrido permite aliviar la fatiga muscular, en condiciones prolongadas de enfoque. </a:t>
          </a:r>
          <a:endParaRPr lang="es-CO" sz="2200" kern="1200" dirty="0"/>
        </a:p>
      </dsp:txBody>
      <dsp:txXfrm>
        <a:off x="7008688" y="1305401"/>
        <a:ext cx="3501776" cy="2741342"/>
      </dsp:txXfrm>
    </dsp:sp>
    <dsp:sp modelId="{DFDA01E6-70A7-46D0-95DF-D9A9D99B93FE}">
      <dsp:nvSpPr>
        <dsp:cNvPr id="0" name=""/>
        <dsp:cNvSpPr/>
      </dsp:nvSpPr>
      <dsp:spPr>
        <a:xfrm>
          <a:off x="0" y="4046744"/>
          <a:ext cx="10515600" cy="3045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24565-59EF-4866-FB33-BCD9583C3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94D498-D2DB-1A74-96D1-FAAB86FB9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B7E991-50B6-78E4-76D5-E4918A6E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DD8B99-64F0-A37C-763E-B0C15825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866F93-7F39-679F-F5C7-4A592B74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408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E9D2F-6951-2E0E-AD39-5A34A3F5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48B215-CD00-C397-3F04-85EF43417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C679A3-CB00-ACF5-99C2-E411846E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A4278E-FB8A-0534-21ED-AD90E214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06B89E-C73C-1029-2C1C-E927FA082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849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BB99C6-7544-D07B-BCD5-2871336DF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15FE88-5BD0-906A-8E49-E9E3AF9DD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40C61C-9ECE-12A5-37F3-E5417FC7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44FDCD-FB16-786E-4616-520F4FDE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AD25FA-C574-A009-FAC1-8F4B6824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F5E69-DAA6-61A8-9EF1-09970ACA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A744EF-C62A-7947-4F77-92150F949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BC6690-C531-BFEE-AB5B-60E41A3D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8D0916-DB06-EBC3-E3F4-97966237C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756695-BD86-A5EC-9125-806F978B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314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97DFC-8951-332B-2A75-B2B2EC3B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45ACC5-849C-8FD3-D4AA-60B85C8F9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11A29-1DF5-4AA2-C933-98F516B9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26116F-F197-7AF6-68A0-6E2E9904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4CBDDA-3359-C08D-0B4D-8A59DE01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60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6E4A5-54C6-DE29-3992-932663EE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54EBB5-11AF-A716-738E-F22E916E8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E65CE-4001-F5DD-BD79-87EE95FFA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B43B89-A9D8-15AF-4908-07075A4C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8EF3FC-1DDE-41D5-BD4E-C04370A6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326249-7074-477F-E4B4-81AE85B0C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012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FEEC0-9C31-D848-E523-E430043D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71F919-5B3F-0559-B310-BD4E54B1A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CDE6F5-29EE-C22F-033A-2623871E4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EC11EC-2464-59F2-D881-CBF723F5F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EEEFDDD-26A0-2CE2-EC59-02DF6F6D0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BB4F94-7C22-D00B-83D0-91BFB614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D9C88F8-154B-63CF-F514-BA4AEC78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9A4DD1-E571-B425-98CF-E0AFC457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720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BC5C5-CF62-8131-0EDA-E88EB4D0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9E87F6-CD29-3859-4C33-CF502E08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9C05BDF-4F2A-5A0F-D3C7-E1BCC36F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8AAD4A-DCE2-E32F-B3BB-1AB98149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177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6B800A-6B23-B203-0ACD-BF77F24E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8E255B-1DAA-A22A-2F38-2FFBB096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BB4DB3-2B9F-3D7D-713C-47F39C4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321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D3956-C929-E421-9396-0CD76147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EB86-61F0-832C-576A-A9502548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14DF1C-CDD9-5A14-B19E-593D88454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73FBA-464D-E7A6-116D-921F995D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E0D5C5-0205-7F75-4661-7DF4A8FA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AA2F1A-D647-B181-B7AD-011DF1B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663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E0EA8-08F5-316F-DC05-F8C5E29B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A231BFC-4F5B-E7D4-6BDB-1402254DA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40C215-4A07-28C2-F2A2-393141D7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E3F32A-AFA1-5251-4DCB-86B3757D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096779-27E5-D734-BD12-6F9FF212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CE98CD-C6E1-16B9-D858-5C006917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71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0421CA-CD50-6237-6822-B354CE45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CB435-3311-5507-391A-F6390B3E6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15F66E-EFB4-C721-4AAD-6C6AEDDCE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55D33-7023-473B-B6CA-CDCFC0CE4D6E}" type="datetimeFigureOut">
              <a:rPr lang="es-CO" smtClean="0"/>
              <a:t>22/09/2023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0B819-7E22-6068-AC68-D735FC3A3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B25D88-9267-B433-B19E-9EA1FE2E4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4FEF6-5B63-4371-BB7E-CC04C40D0C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8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ADCF4-0002-D617-7AA7-A6E832F7C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1" r="3202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4FBE2A-BE43-3C0E-29B0-FF694B6F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618019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s-MX" sz="4800" dirty="0">
                <a:solidFill>
                  <a:schemeClr val="bg1"/>
                </a:solidFill>
              </a:rPr>
              <a:t>Determinación del comportamiento de la pupila bajo un nuevo sistema de control que corrige la presbicia.</a:t>
            </a:r>
            <a:endParaRPr lang="es-CO" sz="48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90AFA4-3F2E-3E47-E694-830CD3257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839" y="4844779"/>
            <a:ext cx="4023359" cy="1208141"/>
          </a:xfrm>
        </p:spPr>
        <p:txBody>
          <a:bodyPr>
            <a:normAutofit fontScale="92500" lnSpcReduction="10000"/>
          </a:bodyPr>
          <a:lstStyle/>
          <a:p>
            <a:r>
              <a:rPr lang="es-CO" dirty="0">
                <a:solidFill>
                  <a:schemeClr val="bg1"/>
                </a:solidFill>
                <a:latin typeface="Abadi Extra Light" panose="020F0502020204030204" pitchFamily="34" charset="0"/>
              </a:rPr>
              <a:t>William Andrés Gómez Roa</a:t>
            </a:r>
          </a:p>
          <a:p>
            <a:r>
              <a:rPr lang="es-CO" dirty="0">
                <a:solidFill>
                  <a:schemeClr val="bg1"/>
                </a:solidFill>
                <a:latin typeface="Abadi Extra Light" panose="020F0502020204030204" pitchFamily="34" charset="0"/>
              </a:rPr>
              <a:t>Bioingeniería</a:t>
            </a:r>
          </a:p>
          <a:p>
            <a:r>
              <a:rPr lang="es-CO" dirty="0">
                <a:solidFill>
                  <a:schemeClr val="bg1"/>
                </a:solidFill>
                <a:latin typeface="Abadi Extra Light" panose="020F0502020204030204" pitchFamily="34" charset="0"/>
              </a:rPr>
              <a:t>2023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2ECD689-66D3-53CC-227D-D1BEFB210C51}"/>
              </a:ext>
            </a:extLst>
          </p:cNvPr>
          <p:cNvSpPr txBox="1">
            <a:spLocks/>
          </p:cNvSpPr>
          <p:nvPr/>
        </p:nvSpPr>
        <p:spPr>
          <a:xfrm>
            <a:off x="7777989" y="4656648"/>
            <a:ext cx="2987615" cy="1935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Presentado a:</a:t>
            </a:r>
          </a:p>
          <a:p>
            <a:r>
              <a:rPr lang="es-CO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Wilder Eduardo Castellanos Hernández, </a:t>
            </a:r>
            <a:r>
              <a:rPr lang="es-CO" sz="1600" dirty="0" err="1">
                <a:solidFill>
                  <a:schemeClr val="bg1"/>
                </a:solidFill>
                <a:latin typeface="Abadi Extra Light" panose="020F0502020204030204" pitchFamily="34" charset="0"/>
              </a:rPr>
              <a:t>Ph.D</a:t>
            </a:r>
            <a:r>
              <a:rPr lang="es-CO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. </a:t>
            </a:r>
          </a:p>
          <a:p>
            <a:r>
              <a:rPr lang="es-CO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Dirigido por:</a:t>
            </a:r>
          </a:p>
          <a:p>
            <a:r>
              <a:rPr lang="es-CO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 </a:t>
            </a:r>
            <a:r>
              <a:rPr lang="sv-SE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German Yamhure Kattah, Ms.C</a:t>
            </a:r>
            <a:endParaRPr lang="es-CO" sz="1600" dirty="0">
              <a:solidFill>
                <a:schemeClr val="bg1"/>
              </a:solidFill>
              <a:latin typeface="Abadi Extra Light" panose="020F0502020204030204" pitchFamily="34" charset="0"/>
            </a:endParaRPr>
          </a:p>
          <a:p>
            <a:r>
              <a:rPr lang="es-CO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Supervisado por:</a:t>
            </a:r>
          </a:p>
          <a:p>
            <a:r>
              <a:rPr lang="es-CO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Arturo Fajardo Jáimes, Ph.D.</a:t>
            </a:r>
            <a:endParaRPr lang="es-CO" sz="1600" dirty="0">
              <a:solidFill>
                <a:schemeClr val="bg1"/>
              </a:solidFill>
              <a:latin typeface="Abadi Extra Light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E61DE8-0400-F259-F4BE-F8A740419828}"/>
              </a:ext>
            </a:extLst>
          </p:cNvPr>
          <p:cNvSpPr txBox="1"/>
          <p:nvPr/>
        </p:nvSpPr>
        <p:spPr>
          <a:xfrm>
            <a:off x="9271797" y="90181"/>
            <a:ext cx="2987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u="none" strike="noStrike" baseline="0" dirty="0">
                <a:latin typeface="Vivaldi" panose="03020602050506090804" pitchFamily="66" charset="0"/>
              </a:rPr>
              <a:t>Trabajo de Grado en Bioingeniería</a:t>
            </a:r>
            <a:endParaRPr lang="es-CO" sz="1600" dirty="0">
              <a:latin typeface="Vivaldi" panose="03020602050506090804" pitchFamily="66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9BE56C7-853C-3DD0-243C-229D161F9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887" y="462904"/>
            <a:ext cx="908793" cy="90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afas encima de un libro">
            <a:extLst>
              <a:ext uri="{FF2B5EF4-FFF2-40B4-BE49-F238E27FC236}">
                <a16:creationId xmlns:a16="http://schemas.microsoft.com/office/drawing/2014/main" id="{5CF3CDE5-57F9-B128-012A-C786AF98F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5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32C2AF-1800-B6DE-123E-2C32C45A4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281401"/>
            <a:ext cx="4023360" cy="10450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REFERENCIAS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C757EA-4E6B-BB6A-A95C-113C656E6BF5}"/>
              </a:ext>
            </a:extLst>
          </p:cNvPr>
          <p:cNvSpPr txBox="1"/>
          <p:nvPr/>
        </p:nvSpPr>
        <p:spPr>
          <a:xfrm>
            <a:off x="4144469" y="237170"/>
            <a:ext cx="609437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[1] 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S. J. Han, J. L.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Semmlow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B.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Granger-Donnetti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y T. L.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Alvarez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«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Convergence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dynamics</a:t>
            </a:r>
            <a:endParaRPr lang="es-CO" sz="1200" b="0" i="0" u="none" strike="noStrike" baseline="0" dirty="0">
              <a:solidFill>
                <a:schemeClr val="bg1"/>
              </a:solidFill>
              <a:latin typeface="SFRM1095"/>
            </a:endParaRPr>
          </a:p>
          <a:p>
            <a:pPr algn="l"/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as an indicator for progressive addition lens acceptability among presbyopes,»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en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TI1095"/>
              </a:rPr>
              <a:t>2009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/>
                </a:solidFill>
                <a:latin typeface="SFTI1095"/>
              </a:rPr>
              <a:t>IEEE 35th Annual Northeast Bioengineering Conference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, 2009,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págs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. 1-2.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CC1095"/>
              </a:rPr>
              <a:t>doi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: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TT1095"/>
              </a:rPr>
              <a:t>10.1109/</a:t>
            </a:r>
          </a:p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FTT1095"/>
              </a:rPr>
              <a:t>NEBC.2009.4967785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[2] 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“Presbicia,”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National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Eye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Institute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https://www.nei.nih.gov/espanol/aprenda-sobre-la-salud-ocular/enfermedades-y-afecciones-de-los-ojos/presbicia (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accessed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Sep. 22, 2023).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[3] 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“Sistemas ópticos. El Ojo Humano,”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hiru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, https://www.hiru.eus/es/fisica/sistemas-opticos-el-ojo-humano (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accessed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 Sep. 22, 2023).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[4]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B.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Stepko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, “Vision and eye diagram: How we see,” AARP, https://www.aarp.org/health/conditions-treatments/info-2020/eye-diagram.html (accessed Sep. 22, 2023).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[5]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J. S.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Wolffsohn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 and L. N. Davies, “Presbyopia: Effectiveness of correction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strategies,” Progress in Retinal and Eye Research, vol. 68, pp. 124–143,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jan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RM1095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2019.</a:t>
            </a:r>
            <a:endParaRPr lang="en-US" sz="1800" kern="1200" dirty="0">
              <a:solidFill>
                <a:srgbClr val="FFFFFF"/>
              </a:solidFill>
              <a:latin typeface="Arial Rounded MT Bold" panose="020F07040305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[6]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“Human eye: Structure, function, defects and correction,”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GeeksforGeeks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, https://www.geeksforgeeks.org/human-eye/ (accessed Sep. 22, 2023). 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endParaRPr lang="es-CO" sz="1200" dirty="0">
              <a:solidFill>
                <a:schemeClr val="bg1"/>
              </a:solidFill>
            </a:endParaRP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[7] 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J. S.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Fogt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K.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Weisenberger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y N.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Fogt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«Visual performance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with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multifocal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contact</a:t>
            </a:r>
            <a:endParaRPr lang="es-CO" sz="1200" b="0" i="0" u="none" strike="noStrike" baseline="0" dirty="0">
              <a:solidFill>
                <a:schemeClr val="bg1"/>
              </a:solidFill>
              <a:latin typeface="SFRM1095"/>
            </a:endParaRPr>
          </a:p>
          <a:p>
            <a:pPr algn="l"/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lenses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and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progressive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addition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spectacles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,»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Contact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Lens and Anterior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Eye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vol. 45,</a:t>
            </a:r>
          </a:p>
          <a:p>
            <a:pPr algn="l"/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n.o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4, pág. 101 472, ago. de 2022.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doi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: 10 . 1016 / j 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clae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. 2021 . 101472. dirección:</a:t>
            </a:r>
          </a:p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https://doi.org/10.1016%2Fj.clae.2021.101472.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[8] 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D.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Tringali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D.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Haci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F. Mazza, K.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Nikolic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D.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Demarchi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y T. G.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Constandinou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«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Eye</a:t>
            </a:r>
            <a:endParaRPr lang="es-CO" sz="1200" b="0" i="0" u="none" strike="noStrike" baseline="0" dirty="0">
              <a:solidFill>
                <a:schemeClr val="bg1"/>
              </a:solidFill>
              <a:latin typeface="SFRM1095"/>
            </a:endParaRPr>
          </a:p>
          <a:p>
            <a:pPr algn="l"/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Accommodation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Sensing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for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Adaptive Focus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Adjustment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,» en 2021 43rd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Annual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In-</a:t>
            </a:r>
          </a:p>
          <a:p>
            <a:pPr algn="l"/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ternational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Conference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of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the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IEEE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Engineering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in Medicine &amp;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amp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Biology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Society</a:t>
            </a:r>
            <a:endParaRPr lang="es-CO" sz="1200" b="0" i="0" u="none" strike="noStrike" baseline="0" dirty="0">
              <a:solidFill>
                <a:schemeClr val="bg1"/>
              </a:solidFill>
              <a:latin typeface="SFRM1095"/>
            </a:endParaRPr>
          </a:p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(EMBC), IEEE, nov. de 2021.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doi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: 10 . 1109 / embc46164 . 2021 . 9629844. dirección:</a:t>
            </a:r>
          </a:p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https://doi.org/10.1109%2Fembc46164.2021.9629844.</a:t>
            </a:r>
            <a:endParaRPr lang="es-CO" sz="1200" dirty="0">
              <a:solidFill>
                <a:schemeClr val="bg1"/>
              </a:solidFill>
              <a:latin typeface="SFRM1095"/>
            </a:endParaRP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[9]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H. Li, W. Ren, L. Yang, C. Ma, S. Tang, and R. Yuan, “Tunable-focus liquid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lens actuated by a novel piezoelectric motor,” Proceedings of the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Institu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-</a:t>
            </a:r>
          </a:p>
          <a:p>
            <a:pPr algn="l"/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tion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 of Mechanical Engineers, Part C: Journal of Mechanical Engineering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Science, vol. 235, pp. 4337–4347,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nov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 2020.</a:t>
            </a:r>
            <a:endParaRPr lang="es-CO" sz="1200" dirty="0">
              <a:solidFill>
                <a:schemeClr val="bg1"/>
              </a:solidFill>
            </a:endParaRPr>
          </a:p>
          <a:p>
            <a:pPr algn="l"/>
            <a:endParaRPr lang="es-CO" sz="1200" dirty="0">
              <a:solidFill>
                <a:schemeClr val="bg1"/>
              </a:solidFill>
              <a:latin typeface="SFRM1095"/>
            </a:endParaRPr>
          </a:p>
        </p:txBody>
      </p:sp>
    </p:spTree>
    <p:extLst>
      <p:ext uri="{BB962C8B-B14F-4D97-AF65-F5344CB8AC3E}">
        <p14:creationId xmlns:p14="http://schemas.microsoft.com/office/powerpoint/2010/main" val="1600900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afas encima de un libro">
            <a:extLst>
              <a:ext uri="{FF2B5EF4-FFF2-40B4-BE49-F238E27FC236}">
                <a16:creationId xmlns:a16="http://schemas.microsoft.com/office/drawing/2014/main" id="{5CF3CDE5-57F9-B128-012A-C786AF98F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5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32C2AF-1800-B6DE-123E-2C32C45A4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281401"/>
            <a:ext cx="4023360" cy="10450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REFERENCIAS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C757EA-4E6B-BB6A-A95C-113C656E6BF5}"/>
              </a:ext>
            </a:extLst>
          </p:cNvPr>
          <p:cNvSpPr txBox="1"/>
          <p:nvPr/>
        </p:nvSpPr>
        <p:spPr>
          <a:xfrm>
            <a:off x="4144468" y="237170"/>
            <a:ext cx="7001052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[10] 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C.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Mastrangelo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F. Khan, N. Hasan, C. Ghosh, T. Ghosh, H. Kim, and M.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Karkhanis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“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Lightweight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Smart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autofocusing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eyeglasses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,” in MOEMS and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Miniaturized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Systems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XVII (W.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Piyawattanametha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Y.-H. Park, and H.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Zappe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eds.), SPIE, feb 2018.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[11] 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M. U.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Karkhanis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C. Ghosh, A.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Banerjee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N. Hasan, R.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Likhite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T. Ghosh, H. Kim, and C. H.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Mastrangelo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“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Correcting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presbyopia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with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autofocu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-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liquid-lens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eyeglasses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,” IEEE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Transactions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on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Biomedical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Engineering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</a:t>
            </a:r>
          </a:p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vol. 69, pp. 390–400,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jan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2022.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[12] 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N.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Padmanaban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, R. Konrad y G.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Wetzstein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, «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Autofocals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: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Evaluating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gaze-contingent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eyeglasses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for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presbyopes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,»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Science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Advances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, vol. 5,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n.o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 6, jun. de 2019. </a:t>
            </a:r>
            <a:r>
              <a:rPr lang="es-MX" sz="1200" b="0" i="0" u="none" strike="noStrike" baseline="0" dirty="0" err="1">
                <a:solidFill>
                  <a:schemeClr val="bg1"/>
                </a:solidFill>
                <a:latin typeface="SFRM1095"/>
              </a:rPr>
              <a:t>doi</a:t>
            </a:r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: 10.1126/</a:t>
            </a:r>
          </a:p>
          <a:p>
            <a:pPr algn="l"/>
            <a:r>
              <a:rPr lang="es-MX" sz="1200" b="0" i="0" u="none" strike="noStrike" baseline="0" dirty="0">
                <a:solidFill>
                  <a:schemeClr val="bg1"/>
                </a:solidFill>
                <a:latin typeface="SFRM1095"/>
              </a:rPr>
              <a:t>sciadv.aav6187. dirección: https://doi.org/10.1126%2Fsciadv.aav6187.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[13]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G.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Yamhure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, A. Fajardo, C.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Paez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-Rueda, G. Perilla y M. Pérez, «On the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controlla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-</a:t>
            </a:r>
          </a:p>
          <a:p>
            <a:pPr algn="l"/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bility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 assessment of biofeedback eyeglasses used in Presbyopia treatment,» Displays,</a:t>
            </a:r>
          </a:p>
          <a:p>
            <a:pPr algn="l"/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pág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. 102 497, 2023,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issn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: 0141-9382.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doi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: https : / /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doi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 . org / 10 . 1016 / j 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displa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 .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2023.102497.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dirección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: https://www.sciencedirect.com/science/article/pii/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S0141938223001300.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[14]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J.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Mompe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 ́an, J. L.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Arag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 ́on, and P. Artal, “Portable device for presbyopia</a:t>
            </a:r>
          </a:p>
          <a:p>
            <a:pPr algn="l"/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correction with optoelectronic lenses driven by pupil response,” Scientific</a:t>
            </a:r>
          </a:p>
          <a:p>
            <a:pPr algn="l"/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Reports, vol. 10,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nov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RM1095"/>
                <a:ea typeface="+mn-ea"/>
                <a:cs typeface="+mn-cs"/>
              </a:rPr>
              <a:t> 2020.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[15]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F. O.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Ozhan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, U. Aygun, A.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Sahin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, and H. Urey, “Dynamic accommodation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measurement using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purkinje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 reflections and machine learning,” may 2023</a:t>
            </a:r>
            <a:endParaRPr lang="es-CO" sz="1200" dirty="0">
              <a:solidFill>
                <a:schemeClr val="bg1"/>
              </a:solidFill>
            </a:endParaRP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[16] 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D.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Tringali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D.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Haci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F. Mazza, K.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Nikolic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D.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Demarchi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and T. G.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Cons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-</a:t>
            </a:r>
          </a:p>
          <a:p>
            <a:pPr algn="l"/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tandinou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“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Eye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accommodation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sensing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for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adaptive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focus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adjustment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,” in</a:t>
            </a:r>
          </a:p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2021 43rd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Annual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International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Conference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of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the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IEEE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Engineering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in</a:t>
            </a:r>
          </a:p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Medicine &amp;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amp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Biology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Society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(EMBC), IEEE, nov 2021.</a:t>
            </a: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[17] 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D.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Tringali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D.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Haci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F. Mazza, K.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Nikolic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D.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Demarchi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y T. G.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Constandinou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 «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Eye</a:t>
            </a:r>
            <a:endParaRPr lang="es-CO" sz="1200" b="0" i="0" u="none" strike="noStrike" baseline="0" dirty="0">
              <a:solidFill>
                <a:schemeClr val="bg1"/>
              </a:solidFill>
              <a:latin typeface="SFRM1095"/>
            </a:endParaRPr>
          </a:p>
          <a:p>
            <a:pPr algn="l"/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Accommodation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Sensing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for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Adaptive Focus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Adjustment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,» en 2021 43rd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Annual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In-</a:t>
            </a:r>
          </a:p>
          <a:p>
            <a:pPr algn="l"/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ternational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Conference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of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the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IEEE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Engineering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in Medicine &amp;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amp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Biology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Society</a:t>
            </a:r>
            <a:endParaRPr lang="es-CO" sz="1200" b="0" i="0" u="none" strike="noStrike" baseline="0" dirty="0">
              <a:solidFill>
                <a:schemeClr val="bg1"/>
              </a:solidFill>
              <a:latin typeface="SFRM1095"/>
            </a:endParaRPr>
          </a:p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(EMBC), IEEE, nov. de 2021. </a:t>
            </a:r>
            <a:r>
              <a:rPr lang="es-CO" sz="1200" b="0" i="0" u="none" strike="noStrike" baseline="0" dirty="0" err="1">
                <a:solidFill>
                  <a:schemeClr val="bg1"/>
                </a:solidFill>
                <a:latin typeface="SFRM1095"/>
              </a:rPr>
              <a:t>doi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: 10 . 1109 / embc46164 . 2021 . 9629844. dirección:</a:t>
            </a:r>
          </a:p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FRM1095"/>
              </a:rPr>
              <a:t>https://doi.org/10.1109%2Fembc46164.2021.9629844.</a:t>
            </a:r>
            <a:endParaRPr lang="es-CO" sz="1200" dirty="0">
              <a:solidFill>
                <a:schemeClr val="bg1"/>
              </a:solidFill>
              <a:latin typeface="SFRM1095"/>
            </a:endParaRPr>
          </a:p>
          <a:p>
            <a:pPr algn="l"/>
            <a:r>
              <a:rPr lang="en-US" sz="18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[18]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H. Li, W. Ren, L. Yang, C. Ma, S. Tang, and R. Yuan, “Tunable-focus liquid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lens actuated by a novel piezoelectric motor,” Proceedings of the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Institu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-</a:t>
            </a:r>
          </a:p>
          <a:p>
            <a:pPr algn="l"/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tion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 of Mechanical Engineers, Part C: Journal of Mechanical Engineering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Science, vol. 235, pp. 4337–4347,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SFRM1095"/>
              </a:rPr>
              <a:t>nov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SFRM1095"/>
              </a:rPr>
              <a:t> 2020.</a:t>
            </a:r>
            <a:endParaRPr lang="es-CO" sz="1200" dirty="0">
              <a:solidFill>
                <a:schemeClr val="bg1"/>
              </a:solidFill>
            </a:endParaRPr>
          </a:p>
          <a:p>
            <a:pPr algn="l"/>
            <a:endParaRPr lang="es-CO" sz="1200" dirty="0">
              <a:solidFill>
                <a:schemeClr val="bg1"/>
              </a:solidFill>
              <a:latin typeface="SFRM1095"/>
            </a:endParaRPr>
          </a:p>
        </p:txBody>
      </p:sp>
    </p:spTree>
    <p:extLst>
      <p:ext uri="{BB962C8B-B14F-4D97-AF65-F5344CB8AC3E}">
        <p14:creationId xmlns:p14="http://schemas.microsoft.com/office/powerpoint/2010/main" val="4130209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035679A-F098-2998-4915-65BD1EB37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4563" r="23828"/>
          <a:stretch/>
        </p:blipFill>
        <p:spPr>
          <a:xfrm>
            <a:off x="-5155660" y="9"/>
            <a:ext cx="13605807" cy="110420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1DCD7E8-19B4-3810-C969-B58B6999D9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9064" y="4637313"/>
                <a:ext cx="4857028" cy="1482155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40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La </a:t>
                </a:r>
                <a:r>
                  <a:rPr lang="en-US" sz="4000" kern="1200" dirty="0" err="1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presbicia</a:t>
                </a:r>
                <a:r>
                  <a:rPr lang="en-US" sz="40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,</a:t>
                </a:r>
                <a:r>
                  <a:rPr lang="en-US" sz="16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 </a:t>
                </a:r>
                <a:r>
                  <a:rPr lang="en-US" sz="1600" kern="1200" dirty="0" err="1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afecta</a:t>
                </a:r>
                <a:r>
                  <a:rPr lang="en-US" sz="16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 </a:t>
                </a:r>
                <a:r>
                  <a:rPr lang="en-US" sz="1600" kern="1200" dirty="0" err="1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actualmente</a:t>
                </a:r>
                <a:r>
                  <a:rPr lang="en-US" sz="16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  a  ¼ de la población </a:t>
                </a:r>
                <a:r>
                  <a:rPr lang="en-US" sz="1600" kern="1200" dirty="0" err="1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mundial</a:t>
                </a:r>
                <a:r>
                  <a:rPr lang="en-US" sz="16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, y </a:t>
                </a:r>
                <a:r>
                  <a:rPr lang="en-US" sz="1600" kern="1200" dirty="0" err="1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todo</a:t>
                </a:r>
                <a:r>
                  <a:rPr lang="en-US" sz="16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 ser </a:t>
                </a:r>
                <a:r>
                  <a:rPr lang="en-US" sz="1600" kern="1200" dirty="0" err="1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humano</a:t>
                </a:r>
                <a:r>
                  <a:rPr lang="en-US" sz="16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 con la </a:t>
                </a:r>
                <a:r>
                  <a:rPr lang="en-US" sz="1600" kern="1200" dirty="0" err="1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edad</a:t>
                </a:r>
                <a:r>
                  <a:rPr lang="en-US" sz="16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 se </a:t>
                </a:r>
                <a:r>
                  <a:rPr lang="en-US" sz="1600" kern="1200" dirty="0" err="1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vuelve</a:t>
                </a:r>
                <a:r>
                  <a:rPr lang="en-US" sz="16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 </a:t>
                </a:r>
                <a:r>
                  <a:rPr lang="en-US" sz="1600" kern="1200" dirty="0" err="1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presbiope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ADLaM Display" panose="020F0502020204030204" pitchFamily="2" charset="0"/>
                            <a:cs typeface="ADLaM Display" panose="020F0502020204030204" pitchFamily="2" charset="0"/>
                          </a:rPr>
                        </m:ctrlPr>
                      </m:sSupPr>
                      <m:e>
                        <m:r>
                          <a:rPr lang="es-CO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ADLaM Display" panose="020F0502020204030204" pitchFamily="2" charset="0"/>
                            <a:cs typeface="ADLaM Display" panose="020F0502020204030204" pitchFamily="2" charset="0"/>
                          </a:rPr>
                          <m:t> </m:t>
                        </m:r>
                      </m:e>
                      <m:sup>
                        <m:r>
                          <a:rPr lang="es-CO" sz="1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ADLaM Display" panose="020F0502020204030204" pitchFamily="2" charset="0"/>
                            <a:cs typeface="ADLaM Display" panose="020F0502020204030204" pitchFamily="2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 .</a:t>
                </a:r>
                <a:endParaRPr lang="en-US" sz="4000" kern="12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ADLaM Display" panose="020F0502020204030204" pitchFamily="2" charset="0"/>
                  <a:cs typeface="ADLaM Display" panose="020F0502020204030204" pitchFamily="2" charset="0"/>
                </a:endParaRPr>
              </a:p>
            </p:txBody>
          </p:sp>
        </mc:Choice>
        <mc:Fallback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1DCD7E8-19B4-3810-C969-B58B6999D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9064" y="4637313"/>
                <a:ext cx="4857028" cy="1482155"/>
              </a:xfrm>
              <a:blipFill>
                <a:blip r:embed="rId3"/>
                <a:stretch>
                  <a:fillRect l="-4517" b="-493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1FE6956-F9D6-E793-B52E-BFD11E77A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r="690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89C33EF-0685-9460-F085-B908A570110A}"/>
              </a:ext>
            </a:extLst>
          </p:cNvPr>
          <p:cNvSpPr txBox="1"/>
          <p:nvPr/>
        </p:nvSpPr>
        <p:spPr>
          <a:xfrm>
            <a:off x="11579290" y="6524353"/>
            <a:ext cx="849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[2]</a:t>
            </a:r>
            <a:endParaRPr lang="es-CO" sz="1100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84BAF2D-EDB3-31CA-E5B7-F660274E8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43" y="1768464"/>
            <a:ext cx="2280945" cy="2130317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3F4B81C-AEC2-CA4D-2309-56CA2BC0CBE4}"/>
              </a:ext>
            </a:extLst>
          </p:cNvPr>
          <p:cNvSpPr txBox="1">
            <a:spLocks/>
          </p:cNvSpPr>
          <p:nvPr/>
        </p:nvSpPr>
        <p:spPr>
          <a:xfrm>
            <a:off x="834646" y="-191330"/>
            <a:ext cx="5459669" cy="1287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El Ojo Humano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2005201-2BED-F871-58B5-BA17AAABFBEE}"/>
              </a:ext>
            </a:extLst>
          </p:cNvPr>
          <p:cNvSpPr txBox="1"/>
          <p:nvPr/>
        </p:nvSpPr>
        <p:spPr>
          <a:xfrm>
            <a:off x="3623357" y="3652560"/>
            <a:ext cx="849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</a:t>
            </a:r>
            <a:r>
              <a:rPr lang="en-US" sz="10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  <a:r>
              <a:rPr lang="en-US" sz="10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7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D5BBB6-D371-4318-FB52-4C9D5EABD8D8}"/>
              </a:ext>
            </a:extLst>
          </p:cNvPr>
          <p:cNvSpPr txBox="1">
            <a:spLocks/>
          </p:cNvSpPr>
          <p:nvPr/>
        </p:nvSpPr>
        <p:spPr>
          <a:xfrm>
            <a:off x="4301292" y="2005518"/>
            <a:ext cx="2382934" cy="432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Rigidez</a:t>
            </a:r>
            <a:r>
              <a:rPr lang="en-US" sz="16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del </a:t>
            </a:r>
            <a:r>
              <a:rPr lang="en-US" sz="1600" dirty="0" err="1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Cristalino</a:t>
            </a:r>
            <a:r>
              <a:rPr lang="en-US" sz="16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.</a:t>
            </a:r>
            <a:endParaRPr lang="en-US" sz="4000" dirty="0">
              <a:solidFill>
                <a:srgbClr val="FFFFFF"/>
              </a:solidFill>
              <a:latin typeface="Arial Rounded MT Bold" panose="020F07040305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986868-99A6-57AD-3359-660DA8B18DAA}"/>
              </a:ext>
            </a:extLst>
          </p:cNvPr>
          <p:cNvSpPr txBox="1">
            <a:spLocks/>
          </p:cNvSpPr>
          <p:nvPr/>
        </p:nvSpPr>
        <p:spPr>
          <a:xfrm>
            <a:off x="4423643" y="2808465"/>
            <a:ext cx="2382934" cy="536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Rigidez</a:t>
            </a:r>
            <a:r>
              <a:rPr lang="en-US" sz="16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los</a:t>
            </a:r>
            <a:r>
              <a:rPr lang="en-US" sz="16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Músculos</a:t>
            </a:r>
            <a:r>
              <a:rPr lang="en-US" sz="16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Ciliares</a:t>
            </a:r>
            <a:r>
              <a:rPr lang="en-US" sz="1600" dirty="0">
                <a:solidFill>
                  <a:srgbClr val="FFFFFF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.</a:t>
            </a:r>
            <a:endParaRPr lang="en-US" sz="4000" dirty="0">
              <a:solidFill>
                <a:srgbClr val="FFFFFF"/>
              </a:solidFill>
              <a:latin typeface="Arial Rounded MT Bold" panose="020F07040305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88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E6644A-A026-9471-5505-DE25F907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279" y="264587"/>
            <a:ext cx="7811576" cy="13287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200" kern="1200" dirty="0" err="1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Cristalino</a:t>
            </a:r>
            <a:r>
              <a:rPr lang="en-US" sz="52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– </a:t>
            </a:r>
            <a:r>
              <a:rPr lang="en-US" sz="5200" kern="1200" dirty="0" err="1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Pupíla</a:t>
            </a:r>
            <a:r>
              <a:rPr lang="en-US" sz="52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br>
              <a:rPr lang="en-US" sz="52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52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– </a:t>
            </a:r>
            <a:r>
              <a:rPr lang="en-US" sz="5200" kern="1200" dirty="0" err="1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Músculos</a:t>
            </a:r>
            <a:r>
              <a:rPr lang="en-US" sz="52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ciliares</a:t>
            </a:r>
            <a:endParaRPr lang="en-US" sz="52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A4D64D-4A2C-1831-B0C8-D75716D31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r="3915" b="2"/>
          <a:stretch/>
        </p:blipFill>
        <p:spPr>
          <a:xfrm>
            <a:off x="354110" y="2514600"/>
            <a:ext cx="5647957" cy="3786205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434A69-8620-ACAD-5C07-EEC3C8D5E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r="12497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pic>
        <p:nvPicPr>
          <p:cNvPr id="1026" name="Picture 2" descr="Eye PNG transparent image download, size: 640x480px">
            <a:extLst>
              <a:ext uri="{FF2B5EF4-FFF2-40B4-BE49-F238E27FC236}">
                <a16:creationId xmlns:a16="http://schemas.microsoft.com/office/drawing/2014/main" id="{DEC334C2-1550-2B2C-B5D8-C7398568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45" y="143895"/>
            <a:ext cx="1481297" cy="111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2959D7A-40C3-7308-7787-A3913187519F}"/>
              </a:ext>
            </a:extLst>
          </p:cNvPr>
          <p:cNvSpPr txBox="1"/>
          <p:nvPr/>
        </p:nvSpPr>
        <p:spPr>
          <a:xfrm>
            <a:off x="4893108" y="6347192"/>
            <a:ext cx="573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[4]</a:t>
            </a:r>
            <a:endParaRPr lang="es-CO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4882C3-7696-F021-4FA5-BB087C6D4250}"/>
              </a:ext>
            </a:extLst>
          </p:cNvPr>
          <p:cNvSpPr txBox="1"/>
          <p:nvPr/>
        </p:nvSpPr>
        <p:spPr>
          <a:xfrm>
            <a:off x="11419419" y="6116139"/>
            <a:ext cx="573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</a:t>
            </a:r>
            <a:r>
              <a:rPr lang="en-US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  <a:r>
              <a:rPr lang="en-US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80637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DEED8B-91C6-69EA-8CEA-93FF8A96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242" y="258055"/>
            <a:ext cx="3207431" cy="1116251"/>
          </a:xfrm>
        </p:spPr>
        <p:txBody>
          <a:bodyPr anchor="b">
            <a:normAutofit fontScale="90000"/>
          </a:bodyPr>
          <a:lstStyle/>
          <a:p>
            <a:r>
              <a:rPr lang="es-MX" sz="37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Sistema Natural de Enfoque</a:t>
            </a:r>
            <a:endParaRPr lang="es-CO" sz="37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B54719C-DAF0-F7D7-9541-1358E8402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" r="-1" b="-1"/>
          <a:stretch/>
        </p:blipFill>
        <p:spPr>
          <a:xfrm>
            <a:off x="-4" y="0"/>
            <a:ext cx="8513583" cy="640874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9202B0-A4E4-02E3-CA15-011CC966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0" y="1768161"/>
            <a:ext cx="2942813" cy="723626"/>
          </a:xfrm>
        </p:spPr>
        <p:txBody>
          <a:bodyPr>
            <a:normAutofit/>
          </a:bodyPr>
          <a:lstStyle/>
          <a:p>
            <a:r>
              <a:rPr lang="en-US" sz="2000" dirty="0"/>
              <a:t>El </a:t>
            </a:r>
            <a:r>
              <a:rPr lang="en-US" sz="2000" dirty="0" err="1"/>
              <a:t>Cristalino</a:t>
            </a:r>
            <a:r>
              <a:rPr lang="en-US" sz="2000" dirty="0"/>
              <a:t> </a:t>
            </a:r>
            <a:r>
              <a:rPr lang="es-CO" sz="2000" dirty="0"/>
              <a:t>enfoca</a:t>
            </a:r>
            <a:r>
              <a:rPr lang="en-US" sz="2000" dirty="0"/>
              <a:t> la imagen </a:t>
            </a:r>
            <a:r>
              <a:rPr lang="es-CO" sz="2000" dirty="0"/>
              <a:t>en</a:t>
            </a:r>
            <a:r>
              <a:rPr lang="en-US" sz="2000" dirty="0"/>
              <a:t> la Retina. </a:t>
            </a:r>
          </a:p>
          <a:p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E73CD86-D241-EE86-6128-1896ED44727D}"/>
              </a:ext>
            </a:extLst>
          </p:cNvPr>
          <p:cNvSpPr txBox="1">
            <a:spLocks/>
          </p:cNvSpPr>
          <p:nvPr/>
        </p:nvSpPr>
        <p:spPr>
          <a:xfrm>
            <a:off x="8643189" y="2965068"/>
            <a:ext cx="2942813" cy="7236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El </a:t>
            </a:r>
            <a:r>
              <a:rPr lang="es-MX" sz="2000" dirty="0"/>
              <a:t>Cerebro recibe una imagen desenfocada de la Retina</a:t>
            </a:r>
            <a:r>
              <a:rPr lang="en-US" sz="2000" dirty="0"/>
              <a:t>. </a:t>
            </a:r>
          </a:p>
          <a:p>
            <a:endParaRPr lang="en-US" sz="20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919E8DB-536B-DCD1-0385-23A6DC4148CD}"/>
              </a:ext>
            </a:extLst>
          </p:cNvPr>
          <p:cNvSpPr txBox="1">
            <a:spLocks/>
          </p:cNvSpPr>
          <p:nvPr/>
        </p:nvSpPr>
        <p:spPr>
          <a:xfrm>
            <a:off x="8643188" y="4229137"/>
            <a:ext cx="2942813" cy="6013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El </a:t>
            </a:r>
            <a:r>
              <a:rPr lang="es-MX" sz="2000" dirty="0"/>
              <a:t>Cerebro controla los Músculos Ciliares.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9624923-4E2E-5C96-1ABB-9F9BCBDB98BB}"/>
              </a:ext>
            </a:extLst>
          </p:cNvPr>
          <p:cNvSpPr txBox="1">
            <a:spLocks/>
          </p:cNvSpPr>
          <p:nvPr/>
        </p:nvSpPr>
        <p:spPr>
          <a:xfrm>
            <a:off x="8643191" y="5426044"/>
            <a:ext cx="2942813" cy="7236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Los Músculos Ciliares controlan el enfoque del Cristalino.</a:t>
            </a:r>
            <a:endParaRPr lang="en-US" sz="2000" dirty="0"/>
          </a:p>
          <a:p>
            <a:endParaRPr lang="en-US" sz="2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28CBA7F-C597-EFA9-8850-D6DFD99E1D19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10114596" y="2491787"/>
            <a:ext cx="1" cy="47328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DB6554F-E8C9-31CD-F3A7-F14F4837F32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14595" y="3688694"/>
            <a:ext cx="1" cy="5404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00042D8-5E34-6C07-9392-5E408C10903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10114595" y="4830506"/>
            <a:ext cx="3" cy="59553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F4C844FA-B1DE-E1EB-367A-41CD9FBCFB4E}"/>
              </a:ext>
            </a:extLst>
          </p:cNvPr>
          <p:cNvSpPr txBox="1">
            <a:spLocks/>
          </p:cNvSpPr>
          <p:nvPr/>
        </p:nvSpPr>
        <p:spPr>
          <a:xfrm>
            <a:off x="447119" y="258055"/>
            <a:ext cx="1299386" cy="302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Pupila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F9E50471-C426-F99A-BEED-761088465C13}"/>
              </a:ext>
            </a:extLst>
          </p:cNvPr>
          <p:cNvSpPr txBox="1">
            <a:spLocks/>
          </p:cNvSpPr>
          <p:nvPr/>
        </p:nvSpPr>
        <p:spPr>
          <a:xfrm>
            <a:off x="397587" y="4815240"/>
            <a:ext cx="1445689" cy="296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Cristalino</a:t>
            </a:r>
            <a:endParaRPr lang="en-US" sz="2000" dirty="0"/>
          </a:p>
          <a:p>
            <a:endParaRPr lang="en-US" sz="1400" dirty="0"/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8BD79513-2074-A112-83E2-0CBF9F2DDAF3}"/>
              </a:ext>
            </a:extLst>
          </p:cNvPr>
          <p:cNvSpPr txBox="1">
            <a:spLocks/>
          </p:cNvSpPr>
          <p:nvPr/>
        </p:nvSpPr>
        <p:spPr>
          <a:xfrm>
            <a:off x="803232" y="761532"/>
            <a:ext cx="587157" cy="260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LUZ</a:t>
            </a:r>
          </a:p>
          <a:p>
            <a:endParaRPr lang="en-US" sz="2000" dirty="0"/>
          </a:p>
        </p:txBody>
      </p:sp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DC3D9868-6185-F953-F001-0F8CAB25C498}"/>
              </a:ext>
            </a:extLst>
          </p:cNvPr>
          <p:cNvSpPr txBox="1">
            <a:spLocks/>
          </p:cNvSpPr>
          <p:nvPr/>
        </p:nvSpPr>
        <p:spPr>
          <a:xfrm>
            <a:off x="494361" y="5316818"/>
            <a:ext cx="1252142" cy="317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DISTANCIA</a:t>
            </a:r>
          </a:p>
          <a:p>
            <a:endParaRPr lang="en-US" sz="2000" dirty="0"/>
          </a:p>
        </p:txBody>
      </p:sp>
      <p:sp>
        <p:nvSpPr>
          <p:cNvPr id="44" name="Content Placeholder 8">
            <a:extLst>
              <a:ext uri="{FF2B5EF4-FFF2-40B4-BE49-F238E27FC236}">
                <a16:creationId xmlns:a16="http://schemas.microsoft.com/office/drawing/2014/main" id="{544B2570-ECF8-5A69-EAD0-FBE0082F661E}"/>
              </a:ext>
            </a:extLst>
          </p:cNvPr>
          <p:cNvSpPr txBox="1">
            <a:spLocks/>
          </p:cNvSpPr>
          <p:nvPr/>
        </p:nvSpPr>
        <p:spPr>
          <a:xfrm>
            <a:off x="515170" y="5834440"/>
            <a:ext cx="1214570" cy="369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Dioptrias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120CD0EB-C2FE-091D-1526-DFAF20529CC9}"/>
              </a:ext>
            </a:extLst>
          </p:cNvPr>
          <p:cNvSpPr txBox="1">
            <a:spLocks/>
          </p:cNvSpPr>
          <p:nvPr/>
        </p:nvSpPr>
        <p:spPr>
          <a:xfrm>
            <a:off x="447117" y="1215060"/>
            <a:ext cx="1299386" cy="302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Diametro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9CFA9BB-FA12-D06A-59B7-F78AD14C83B6}"/>
              </a:ext>
            </a:extLst>
          </p:cNvPr>
          <p:cNvSpPr/>
          <p:nvPr/>
        </p:nvSpPr>
        <p:spPr>
          <a:xfrm>
            <a:off x="278456" y="20688"/>
            <a:ext cx="1541200" cy="19086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D733D02-3C04-1070-D9F6-6176781E909C}"/>
              </a:ext>
            </a:extLst>
          </p:cNvPr>
          <p:cNvSpPr/>
          <p:nvPr/>
        </p:nvSpPr>
        <p:spPr>
          <a:xfrm>
            <a:off x="278456" y="4510430"/>
            <a:ext cx="1541200" cy="19086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958317D7-211D-DE0A-4B5C-8E9102CA524A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flipH="1">
            <a:off x="1096811" y="560214"/>
            <a:ext cx="1" cy="20131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558A375C-DAC6-E07C-52D7-AC42A08B44AE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flipH="1">
            <a:off x="1096810" y="1021908"/>
            <a:ext cx="1" cy="19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3569368C-100C-F659-4612-5FAB944BBAE1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120432" y="5634451"/>
            <a:ext cx="2023" cy="19998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F7FF4A2F-2CB9-5C9B-A54D-458A09B49B21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1120432" y="5111952"/>
            <a:ext cx="0" cy="2048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Content Placeholder 8">
            <a:extLst>
              <a:ext uri="{FF2B5EF4-FFF2-40B4-BE49-F238E27FC236}">
                <a16:creationId xmlns:a16="http://schemas.microsoft.com/office/drawing/2014/main" id="{6CE18271-A939-3F83-82E6-1EC2EC6FCC0A}"/>
              </a:ext>
            </a:extLst>
          </p:cNvPr>
          <p:cNvSpPr txBox="1">
            <a:spLocks/>
          </p:cNvSpPr>
          <p:nvPr/>
        </p:nvSpPr>
        <p:spPr>
          <a:xfrm>
            <a:off x="5793309" y="147099"/>
            <a:ext cx="1299386" cy="302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PRESBICIA</a:t>
            </a:r>
          </a:p>
          <a:p>
            <a:endParaRPr lang="en-US" sz="2000" dirty="0"/>
          </a:p>
        </p:txBody>
      </p:sp>
      <p:sp>
        <p:nvSpPr>
          <p:cNvPr id="83" name="Estrella: 6 puntas 82">
            <a:extLst>
              <a:ext uri="{FF2B5EF4-FFF2-40B4-BE49-F238E27FC236}">
                <a16:creationId xmlns:a16="http://schemas.microsoft.com/office/drawing/2014/main" id="{BD8F7520-32C3-69D0-16D3-0A4C1A5C21AC}"/>
              </a:ext>
            </a:extLst>
          </p:cNvPr>
          <p:cNvSpPr/>
          <p:nvPr/>
        </p:nvSpPr>
        <p:spPr>
          <a:xfrm>
            <a:off x="6832005" y="93345"/>
            <a:ext cx="77430" cy="90461"/>
          </a:xfrm>
          <a:prstGeom prst="star6">
            <a:avLst>
              <a:gd name="adj" fmla="val 34058"/>
              <a:gd name="hf" fmla="val 11547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49B5F87D-C012-883E-8677-D190A8FDE91E}"/>
              </a:ext>
            </a:extLst>
          </p:cNvPr>
          <p:cNvSpPr txBox="1"/>
          <p:nvPr/>
        </p:nvSpPr>
        <p:spPr>
          <a:xfrm>
            <a:off x="4592779" y="5959483"/>
            <a:ext cx="573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</a:t>
            </a:r>
            <a:r>
              <a:rPr lang="en-US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  <a:r>
              <a:rPr lang="en-US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04699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7D4B4C5-1295-4995-B5C2-BA67CC69E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b="125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1A03E3A-B6FE-91FC-DE6B-AB3F680C5242}"/>
              </a:ext>
            </a:extLst>
          </p:cNvPr>
          <p:cNvSpPr txBox="1">
            <a:spLocks/>
          </p:cNvSpPr>
          <p:nvPr/>
        </p:nvSpPr>
        <p:spPr>
          <a:xfrm>
            <a:off x="4247972" y="2990485"/>
            <a:ext cx="3487851" cy="877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PRESBICIA</a:t>
            </a:r>
          </a:p>
          <a:p>
            <a:endParaRPr lang="en-US" sz="4400" dirty="0"/>
          </a:p>
        </p:txBody>
      </p:sp>
      <p:pic>
        <p:nvPicPr>
          <p:cNvPr id="2052" name="Picture 4" descr="Cómo ponerte las gotas en los ojos correctamente - Clínica Rahhal">
            <a:extLst>
              <a:ext uri="{FF2B5EF4-FFF2-40B4-BE49-F238E27FC236}">
                <a16:creationId xmlns:a16="http://schemas.microsoft.com/office/drawing/2014/main" id="{BB96FE6B-093A-61E3-0463-3CAA2FDA5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89" y="3298103"/>
            <a:ext cx="2492766" cy="16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A0BFA72-DDCD-C5B0-3804-98D4F9338C1D}"/>
              </a:ext>
            </a:extLst>
          </p:cNvPr>
          <p:cNvSpPr txBox="1"/>
          <p:nvPr/>
        </p:nvSpPr>
        <p:spPr>
          <a:xfrm>
            <a:off x="204376" y="6487386"/>
            <a:ext cx="573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[7]</a:t>
            </a:r>
            <a:endParaRPr lang="es-CO" sz="1200" dirty="0"/>
          </a:p>
        </p:txBody>
      </p:sp>
      <p:pic>
        <p:nvPicPr>
          <p:cNvPr id="2054" name="Picture 6" descr="claro, anteojos, rojo, marcos, arriba, página del libro, gafas de sol,  escrito, escuela, regreso | Pxfuel">
            <a:extLst>
              <a:ext uri="{FF2B5EF4-FFF2-40B4-BE49-F238E27FC236}">
                <a16:creationId xmlns:a16="http://schemas.microsoft.com/office/drawing/2014/main" id="{D59647C9-93AC-E1FE-46CF-987C9C9F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805" y="603115"/>
            <a:ext cx="2250446" cy="150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ntes intraoculares: Su funcionamiento y ventajas">
            <a:extLst>
              <a:ext uri="{FF2B5EF4-FFF2-40B4-BE49-F238E27FC236}">
                <a16:creationId xmlns:a16="http://schemas.microsoft.com/office/drawing/2014/main" id="{976E45F9-66C9-D4BC-765B-70AB357A1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95" y="3867514"/>
            <a:ext cx="3933919" cy="17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izmaxx Autofocus | Swiss Nature Labs">
            <a:extLst>
              <a:ext uri="{FF2B5EF4-FFF2-40B4-BE49-F238E27FC236}">
                <a16:creationId xmlns:a16="http://schemas.microsoft.com/office/drawing/2014/main" id="{1F399C2C-47F0-8B75-F410-23C2DA63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4" y="1356149"/>
            <a:ext cx="2492766" cy="137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ntact Lenses - Roswell Eye Clinic">
            <a:extLst>
              <a:ext uri="{FF2B5EF4-FFF2-40B4-BE49-F238E27FC236}">
                <a16:creationId xmlns:a16="http://schemas.microsoft.com/office/drawing/2014/main" id="{1000FEBA-2ADB-AED6-7C2D-65DB2D87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991" y="4673476"/>
            <a:ext cx="3487852" cy="182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C08817D-2906-F332-3AA8-E7EA1A25FA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77" y="1136696"/>
            <a:ext cx="3281657" cy="19449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EBB4F75-1AF1-3B5F-CC85-90C465F6D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7483" cy="17166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AA2E952-AACC-0F4C-19EC-F8C531A936BA}"/>
              </a:ext>
            </a:extLst>
          </p:cNvPr>
          <p:cNvSpPr txBox="1"/>
          <p:nvPr/>
        </p:nvSpPr>
        <p:spPr>
          <a:xfrm>
            <a:off x="1209153" y="2828309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7</a:t>
            </a:r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9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A7E2BD-CBED-673B-7ED3-386753E341E1}"/>
              </a:ext>
            </a:extLst>
          </p:cNvPr>
          <p:cNvSpPr txBox="1"/>
          <p:nvPr/>
        </p:nvSpPr>
        <p:spPr>
          <a:xfrm>
            <a:off x="-45903" y="1265120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8</a:t>
            </a:r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900" dirty="0"/>
          </a:p>
        </p:txBody>
      </p:sp>
    </p:spTree>
    <p:extLst>
      <p:ext uri="{BB962C8B-B14F-4D97-AF65-F5344CB8AC3E}">
        <p14:creationId xmlns:p14="http://schemas.microsoft.com/office/powerpoint/2010/main" val="21143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E8A091-855D-6278-FBD0-FF5A54E78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9958D8-0475-12A6-003B-7AED4A28E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7" y="840924"/>
            <a:ext cx="3776929" cy="16280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34C7A8F-F19C-ABD5-59BF-22EC7E60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46" y="265590"/>
            <a:ext cx="3484790" cy="25505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C3821E6-FD23-B193-C2B1-6796ACF33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023" y="840924"/>
            <a:ext cx="3148343" cy="44790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CCEF69-1CF1-6758-35D3-769638A2E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436" y="3114734"/>
            <a:ext cx="5476770" cy="3444691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7AAB2FAA-778D-6E27-6ABF-7333208B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9837" y="3886260"/>
            <a:ext cx="5033456" cy="132873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4000" kern="12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Sistemas</a:t>
            </a:r>
            <a:r>
              <a:rPr lang="en-US" sz="4000" kern="1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</a:t>
            </a:r>
            <a:r>
              <a:rPr lang="en-US" sz="4000" kern="12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Enfoque</a:t>
            </a:r>
            <a:r>
              <a:rPr lang="en-US" sz="4000" kern="1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4000" kern="12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Automático</a:t>
            </a:r>
            <a:endParaRPr lang="en-US" sz="4000" kern="12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599986C-87F2-1827-F873-62A01F6A8055}"/>
              </a:ext>
            </a:extLst>
          </p:cNvPr>
          <p:cNvSpPr txBox="1"/>
          <p:nvPr/>
        </p:nvSpPr>
        <p:spPr>
          <a:xfrm>
            <a:off x="181634" y="2112445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9</a:t>
            </a:r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9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B411EF5-4391-63AE-9D81-72A2D9236F0D}"/>
              </a:ext>
            </a:extLst>
          </p:cNvPr>
          <p:cNvSpPr txBox="1"/>
          <p:nvPr/>
        </p:nvSpPr>
        <p:spPr>
          <a:xfrm>
            <a:off x="5387961" y="298575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10</a:t>
            </a:r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9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09CA26-6267-7EB1-5786-FCF56AB54D57}"/>
              </a:ext>
            </a:extLst>
          </p:cNvPr>
          <p:cNvSpPr txBox="1"/>
          <p:nvPr/>
        </p:nvSpPr>
        <p:spPr>
          <a:xfrm>
            <a:off x="11535984" y="5058400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11</a:t>
            </a:r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9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A04551-9003-9849-F820-78176485BE03}"/>
              </a:ext>
            </a:extLst>
          </p:cNvPr>
          <p:cNvSpPr txBox="1"/>
          <p:nvPr/>
        </p:nvSpPr>
        <p:spPr>
          <a:xfrm>
            <a:off x="5952398" y="6297815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12</a:t>
            </a:r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900" dirty="0"/>
          </a:p>
        </p:txBody>
      </p:sp>
    </p:spTree>
    <p:extLst>
      <p:ext uri="{BB962C8B-B14F-4D97-AF65-F5344CB8AC3E}">
        <p14:creationId xmlns:p14="http://schemas.microsoft.com/office/powerpoint/2010/main" val="2723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16A43-196D-9255-A280-2EE4D781B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42875"/>
            <a:ext cx="11485880" cy="1325563"/>
          </a:xfrm>
        </p:spPr>
        <p:txBody>
          <a:bodyPr>
            <a:normAutofit/>
          </a:bodyPr>
          <a:lstStyle/>
          <a:p>
            <a:pPr algn="ctr"/>
            <a:r>
              <a:rPr lang="es-MX" sz="3600" dirty="0"/>
              <a:t>Sistema Optoelectrónico Controlado con señales </a:t>
            </a:r>
            <a:r>
              <a:rPr lang="es-MX" sz="3600" dirty="0" err="1"/>
              <a:t>Electromiográficas</a:t>
            </a:r>
            <a:endParaRPr lang="es-CO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08297D-EAC7-4687-C044-AF7D1EEC9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47" y="3622412"/>
            <a:ext cx="9202259" cy="298158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3CC023-8C14-6FD2-0D7E-C6B8309E2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392" y="1182688"/>
            <a:ext cx="5566168" cy="241937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C563CB2-493C-CE6E-2081-820E97DCD28F}"/>
              </a:ext>
            </a:extLst>
          </p:cNvPr>
          <p:cNvSpPr txBox="1"/>
          <p:nvPr/>
        </p:nvSpPr>
        <p:spPr>
          <a:xfrm>
            <a:off x="11369153" y="6342389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[13]</a:t>
            </a:r>
            <a:endParaRPr lang="es-CO" sz="9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DAA7EE9-99AA-DE27-4FB3-969CFBDD3D26}"/>
              </a:ext>
            </a:extLst>
          </p:cNvPr>
          <p:cNvSpPr txBox="1"/>
          <p:nvPr/>
        </p:nvSpPr>
        <p:spPr>
          <a:xfrm>
            <a:off x="218440" y="730919"/>
            <a:ext cx="28954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No se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mide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el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comportamiento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del CRISTALINO, se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asume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constante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.</a:t>
            </a:r>
            <a:endParaRPr lang="es-CO" sz="9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3543B33-C2AF-6805-F26A-15C0A36C5688}"/>
              </a:ext>
            </a:extLst>
          </p:cNvPr>
          <p:cNvSpPr txBox="1"/>
          <p:nvPr/>
        </p:nvSpPr>
        <p:spPr>
          <a:xfrm>
            <a:off x="463246" y="1328047"/>
            <a:ext cx="28954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No se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tiene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encuenta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el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papel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que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tiene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la PUPÍLA, se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asume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pequeño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(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despreciable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).</a:t>
            </a:r>
            <a:endParaRPr lang="es-CO" sz="9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2630A8-EEA5-D1B7-B91E-4E0095A130F8}"/>
              </a:ext>
            </a:extLst>
          </p:cNvPr>
          <p:cNvSpPr txBox="1"/>
          <p:nvPr/>
        </p:nvSpPr>
        <p:spPr>
          <a:xfrm>
            <a:off x="218439" y="2035600"/>
            <a:ext cx="28954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No se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miden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los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MOVIMIENTOS OCULARES,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pero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si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se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intentan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mantener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quietos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los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ojos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.</a:t>
            </a:r>
            <a:endParaRPr lang="es-CO" sz="9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65A8B4-E970-F043-B1FC-5392CB800C29}"/>
              </a:ext>
            </a:extLst>
          </p:cNvPr>
          <p:cNvSpPr txBox="1"/>
          <p:nvPr/>
        </p:nvSpPr>
        <p:spPr>
          <a:xfrm>
            <a:off x="404672" y="2828836"/>
            <a:ext cx="28954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No se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hace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un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experimento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con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los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lentes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optoelectrónicos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Optotune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bajo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fatiga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prolongada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, Ni se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evalua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su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eficacia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en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personas con </a:t>
            </a:r>
            <a:r>
              <a:rPr lang="en-US" sz="1100" dirty="0" err="1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Presbicia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.</a:t>
            </a:r>
            <a:endParaRPr lang="es-CO" sz="900" dirty="0"/>
          </a:p>
        </p:txBody>
      </p:sp>
    </p:spTree>
    <p:extLst>
      <p:ext uri="{BB962C8B-B14F-4D97-AF65-F5344CB8AC3E}">
        <p14:creationId xmlns:p14="http://schemas.microsoft.com/office/powerpoint/2010/main" val="403668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AF8870D-4589-0DE5-563E-8D25A07D9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583866"/>
              </p:ext>
            </p:extLst>
          </p:nvPr>
        </p:nvGraphicFramePr>
        <p:xfrm>
          <a:off x="706120" y="6165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4C288A0-ED86-3EE2-B139-AB58C2DA6411}"/>
              </a:ext>
            </a:extLst>
          </p:cNvPr>
          <p:cNvSpPr/>
          <p:nvPr/>
        </p:nvSpPr>
        <p:spPr>
          <a:xfrm>
            <a:off x="1107440" y="5176361"/>
            <a:ext cx="2214880" cy="48768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LabVIEW</a:t>
            </a:r>
            <a:endParaRPr lang="es-CO" b="1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DD9F52A-4B29-4D7B-8039-58D10E5FFC1E}"/>
              </a:ext>
            </a:extLst>
          </p:cNvPr>
          <p:cNvSpPr/>
          <p:nvPr/>
        </p:nvSpPr>
        <p:spPr>
          <a:xfrm>
            <a:off x="985520" y="5872479"/>
            <a:ext cx="2458720" cy="863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G-</a:t>
            </a:r>
            <a:r>
              <a:rPr lang="es-MX" b="1" dirty="0" err="1"/>
              <a:t>tech</a:t>
            </a:r>
            <a:r>
              <a:rPr lang="es-MX" b="1" dirty="0"/>
              <a:t> profesional EMG </a:t>
            </a:r>
            <a:r>
              <a:rPr lang="es-CO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acquisition</a:t>
            </a:r>
            <a:r>
              <a:rPr lang="es-CO" b="1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O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MX" b="1" dirty="0"/>
              <a:t> </a:t>
            </a:r>
            <a:r>
              <a:rPr lang="es-MX" b="1" dirty="0" err="1"/>
              <a:t>system</a:t>
            </a:r>
            <a:endParaRPr lang="es-CO" b="1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2C96D2A-C486-E0EA-13CC-7E33B2EE895B}"/>
              </a:ext>
            </a:extLst>
          </p:cNvPr>
          <p:cNvSpPr/>
          <p:nvPr/>
        </p:nvSpPr>
        <p:spPr>
          <a:xfrm>
            <a:off x="4902200" y="5105082"/>
            <a:ext cx="2387600" cy="63023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Medir el Diámetro de la Pupila</a:t>
            </a:r>
            <a:endParaRPr lang="es-CO" b="1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2718230-5457-985C-390C-AED97723E794}"/>
              </a:ext>
            </a:extLst>
          </p:cNvPr>
          <p:cNvSpPr/>
          <p:nvPr/>
        </p:nvSpPr>
        <p:spPr>
          <a:xfrm>
            <a:off x="8102600" y="5176361"/>
            <a:ext cx="2981960" cy="106505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Debe ser evaluado previamente por el comité de ética de la Universidad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65854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F939EE-03BC-9A43-F457-F9DB6936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28" y="5270425"/>
            <a:ext cx="3751350" cy="15011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66DC7A-0C5A-66DC-25AC-442B5A1F9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4" y="4082264"/>
            <a:ext cx="3117746" cy="22060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48C013-F798-CE80-96CE-3DBD305D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954" y="67816"/>
            <a:ext cx="2103870" cy="31558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0FD6A2-6D5E-1DA0-2D8F-79B79710F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9" y="181915"/>
            <a:ext cx="4101163" cy="230690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1497E5-C280-1BB9-6EA9-DA4F079E7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479" y="5270425"/>
            <a:ext cx="1185283" cy="12098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C49846-3AEA-4FD5-17A7-1864D040B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478" y="5263412"/>
            <a:ext cx="1220350" cy="121684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42C6B4C-08CF-3058-32CF-B568B4049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755" y="328255"/>
            <a:ext cx="2561755" cy="1706499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A1CEEA6-3D43-3ACA-EA38-5B5CD6A9F66D}"/>
              </a:ext>
            </a:extLst>
          </p:cNvPr>
          <p:cNvSpPr txBox="1">
            <a:spLocks/>
          </p:cNvSpPr>
          <p:nvPr/>
        </p:nvSpPr>
        <p:spPr>
          <a:xfrm>
            <a:off x="7472514" y="2023561"/>
            <a:ext cx="2700200" cy="664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Medir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Diametro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la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pupila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con Luz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Infrarroja</a:t>
            </a: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E6DCC8F4-0B49-3C46-E437-B0AFB7CBDDE6}"/>
              </a:ext>
            </a:extLst>
          </p:cNvPr>
          <p:cNvSpPr txBox="1">
            <a:spLocks/>
          </p:cNvSpPr>
          <p:nvPr/>
        </p:nvSpPr>
        <p:spPr>
          <a:xfrm>
            <a:off x="5937046" y="4734946"/>
            <a:ext cx="3117745" cy="41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Medir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reflejos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Purkinje con Luz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Infrarroja</a:t>
            </a: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8CE023AF-7F2B-CA39-0205-397A94A395D9}"/>
              </a:ext>
            </a:extLst>
          </p:cNvPr>
          <p:cNvSpPr txBox="1">
            <a:spLocks/>
          </p:cNvSpPr>
          <p:nvPr/>
        </p:nvSpPr>
        <p:spPr>
          <a:xfrm>
            <a:off x="443499" y="2263265"/>
            <a:ext cx="4535323" cy="912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Diseñar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un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Experimento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con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lentes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Optotune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para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medir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variables del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sistema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Objetivamente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personas con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Presbicia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4EF26E9A-AE93-F9DA-3CE7-4EBA4CCBCC23}"/>
              </a:ext>
            </a:extLst>
          </p:cNvPr>
          <p:cNvSpPr txBox="1">
            <a:spLocks/>
          </p:cNvSpPr>
          <p:nvPr/>
        </p:nvSpPr>
        <p:spPr>
          <a:xfrm>
            <a:off x="715069" y="3640656"/>
            <a:ext cx="3117745" cy="41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Medir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movimiento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Ocular con 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señales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EMG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23A9A29-EC27-C7DD-4D23-027717D85154}"/>
              </a:ext>
            </a:extLst>
          </p:cNvPr>
          <p:cNvSpPr/>
          <p:nvPr/>
        </p:nvSpPr>
        <p:spPr>
          <a:xfrm>
            <a:off x="4633382" y="3255850"/>
            <a:ext cx="3631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SOLUCIÓN</a:t>
            </a:r>
            <a:endParaRPr lang="es-CO" sz="5400" b="1" dirty="0">
              <a:ln w="9525">
                <a:solidFill>
                  <a:schemeClr val="bg1"/>
                </a:solidFill>
                <a:prstDash val="solid"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74E956-4A2A-083E-01A4-4BDEB6371D34}"/>
              </a:ext>
            </a:extLst>
          </p:cNvPr>
          <p:cNvSpPr txBox="1"/>
          <p:nvPr/>
        </p:nvSpPr>
        <p:spPr>
          <a:xfrm>
            <a:off x="9496517" y="1834452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9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8A88A63-EFF5-03F6-3F80-B7ED5C5FA787}"/>
              </a:ext>
            </a:extLst>
          </p:cNvPr>
          <p:cNvSpPr txBox="1"/>
          <p:nvPr/>
        </p:nvSpPr>
        <p:spPr>
          <a:xfrm>
            <a:off x="11055714" y="6535492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</a:t>
            </a:r>
            <a:r>
              <a:rPr lang="en-US" sz="11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]</a:t>
            </a:r>
            <a:endParaRPr lang="es-CO" sz="9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E75C773-FA3C-0116-CC0A-0F552E2C91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439" y="3869670"/>
            <a:ext cx="1971385" cy="1338505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6C4D287-B8C7-09FD-C30C-2F80E22B639C}"/>
              </a:ext>
            </a:extLst>
          </p:cNvPr>
          <p:cNvSpPr txBox="1"/>
          <p:nvPr/>
        </p:nvSpPr>
        <p:spPr>
          <a:xfrm>
            <a:off x="3637280" y="6157488"/>
            <a:ext cx="564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kern="1200" dirty="0">
                <a:latin typeface="Arial Rounded MT Bold" panose="020F07040305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[16]</a:t>
            </a:r>
            <a:endParaRPr lang="es-CO" sz="900" dirty="0"/>
          </a:p>
        </p:txBody>
      </p:sp>
    </p:spTree>
    <p:extLst>
      <p:ext uri="{BB962C8B-B14F-4D97-AF65-F5344CB8AC3E}">
        <p14:creationId xmlns:p14="http://schemas.microsoft.com/office/powerpoint/2010/main" val="179206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6" grpId="0"/>
      <p:bldP spid="27" grpId="0"/>
      <p:bldP spid="3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365</TotalTime>
  <Words>1522</Words>
  <Application>Microsoft Office PowerPoint</Application>
  <PresentationFormat>Panorámica</PresentationFormat>
  <Paragraphs>118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5" baseType="lpstr">
      <vt:lpstr>Abadi Extra Light</vt:lpstr>
      <vt:lpstr>ADLaM Display</vt:lpstr>
      <vt:lpstr>Arial</vt:lpstr>
      <vt:lpstr>Arial</vt:lpstr>
      <vt:lpstr>Arial Rounded MT Bold</vt:lpstr>
      <vt:lpstr>Calibri</vt:lpstr>
      <vt:lpstr>Calibri Light</vt:lpstr>
      <vt:lpstr>Cambria Math</vt:lpstr>
      <vt:lpstr>SFCC1095</vt:lpstr>
      <vt:lpstr>SFRM1095</vt:lpstr>
      <vt:lpstr>SFTI1095</vt:lpstr>
      <vt:lpstr>SFTT1095</vt:lpstr>
      <vt:lpstr>Vivaldi</vt:lpstr>
      <vt:lpstr>Tema de Office</vt:lpstr>
      <vt:lpstr>Determinación del comportamiento de la pupila bajo un nuevo sistema de control que corrige la presbicia.</vt:lpstr>
      <vt:lpstr>La presbicia, afecta actualmente  a  ¼ de la población mundial, y todo ser humano con la edad se vuelve presbiope ^([1]) .</vt:lpstr>
      <vt:lpstr>Cristalino – Pupíla  – Músculos ciliares</vt:lpstr>
      <vt:lpstr>Sistema Natural de Enfoque</vt:lpstr>
      <vt:lpstr>Presentación de PowerPoint</vt:lpstr>
      <vt:lpstr>Sistemas de Enfoque Automático</vt:lpstr>
      <vt:lpstr>Sistema Optoelectrónico Controlado con señales Electromiográficas</vt:lpstr>
      <vt:lpstr>Presentación de PowerPoint</vt:lpstr>
      <vt:lpstr>Presentación de PowerPoint</vt:lpstr>
      <vt:lpstr>REFERENCIAS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Determinación del comportamiento de la pupila en un nuevo sistema de control para la corrección de la presbicia.</dc:title>
  <dc:creator>William Andrés Gómez Roa</dc:creator>
  <cp:lastModifiedBy>William Andrés Gómez Roa</cp:lastModifiedBy>
  <cp:revision>2</cp:revision>
  <dcterms:created xsi:type="dcterms:W3CDTF">2023-09-22T11:22:28Z</dcterms:created>
  <dcterms:modified xsi:type="dcterms:W3CDTF">2023-09-22T20:59:41Z</dcterms:modified>
</cp:coreProperties>
</file>